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261" r:id="rId6"/>
    <p:sldId id="256" r:id="rId7"/>
    <p:sldId id="264" r:id="rId8"/>
    <p:sldId id="265" r:id="rId9"/>
    <p:sldId id="263" r:id="rId10"/>
    <p:sldId id="266" r:id="rId11"/>
    <p:sldId id="273" r:id="rId12"/>
    <p:sldId id="269" r:id="rId13"/>
    <p:sldId id="274" r:id="rId14"/>
    <p:sldId id="275" r:id="rId15"/>
    <p:sldId id="270" r:id="rId16"/>
    <p:sldId id="271" r:id="rId17"/>
    <p:sldId id="26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7"/>
  </p:normalViewPr>
  <p:slideViewPr>
    <p:cSldViewPr snapToGrid="0" snapToObjects="1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0AC6564-A7B5-6F48-A014-FC1985C66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2544" y="1235002"/>
            <a:ext cx="5666911" cy="264455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FE60D46-B2B1-A942-A559-94F4BEFF6871}"/>
              </a:ext>
            </a:extLst>
          </p:cNvPr>
          <p:cNvSpPr txBox="1"/>
          <p:nvPr userDrawn="1"/>
        </p:nvSpPr>
        <p:spPr>
          <a:xfrm>
            <a:off x="2522723" y="4112611"/>
            <a:ext cx="7146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DFB Stencil Web" panose="020B0803030500020204" pitchFamily="34" charset="77"/>
              </a:rPr>
              <a:t>HERZLICH WILLKOMMEN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AFB6B5-67A4-44A8-9699-7F029000D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723" y="4882053"/>
            <a:ext cx="7146552" cy="496282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0000"/>
                </a:solidFill>
                <a:latin typeface="DFB Stencil" panose="020B0803030500020204" pitchFamily="34" charset="0"/>
              </a:defRPr>
            </a:lvl1pPr>
          </a:lstStyle>
          <a:p>
            <a:r>
              <a:rPr lang="de-DE" dirty="0"/>
              <a:t>Thema Schulung</a:t>
            </a:r>
          </a:p>
        </p:txBody>
      </p:sp>
    </p:spTree>
    <p:extLst>
      <p:ext uri="{BB962C8B-B14F-4D97-AF65-F5344CB8AC3E}">
        <p14:creationId xmlns:p14="http://schemas.microsoft.com/office/powerpoint/2010/main" val="23033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sammlun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2D638385-BB94-4494-8847-3B3FF5484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01143" y="3973285"/>
            <a:ext cx="4996543" cy="555170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DFB Stencil Web" panose="020B0803030500020204" pitchFamily="34" charset="77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AD02B64-0202-5748-BE37-5CBCF30FBA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385" y="2296885"/>
            <a:ext cx="3708894" cy="555170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DFB Stencil Web" panose="020B0803030500020204" pitchFamily="34" charset="77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D304CBE-DC40-496F-86A5-EB300EBE5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DFB Stencil Web" panose="020B0803030500020204" pitchFamily="34" charset="77"/>
              </a:defRPr>
            </a:lvl1pPr>
          </a:lstStyle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DFB Stencil Web" panose="020B0803030500020204" pitchFamily="34" charset="77"/>
              </a:rPr>
              <a:t>1.1.</a:t>
            </a:r>
            <a:r>
              <a:rPr lang="de-DE" dirty="0"/>
              <a:t> Titel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428EC7DB-4513-47B7-8BD4-A124660ABF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06721" y="2296883"/>
            <a:ext cx="3708894" cy="555170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DFB Stencil Web" panose="020B0803030500020204" pitchFamily="34" charset="77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6A3CD650-455D-47C9-BF0D-22CC54CAD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5057" y="2302570"/>
            <a:ext cx="3396343" cy="555170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DFB Stencil Web" panose="020B0803030500020204" pitchFamily="34" charset="77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A8696122-5F79-4244-B949-041309C6B5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7827" y="3135082"/>
            <a:ext cx="3393573" cy="555173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DFB Stencil Web" panose="020B0803030500020204" pitchFamily="34" charset="77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0607C0B4-FF19-4332-A52B-614700E018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6721" y="3130747"/>
            <a:ext cx="3170883" cy="555170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DFB Stencil Web" panose="020B0803030500020204" pitchFamily="34" charset="77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D1AF0062-FDA4-4A3D-B2E0-255D488932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623" y="3130747"/>
            <a:ext cx="3170883" cy="555170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DFB Stencil Web" panose="020B0803030500020204" pitchFamily="34" charset="77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3E54F7-31E4-4F38-88C5-D51DF908D2B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27.10.2022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08B01D-1B81-401D-AA8F-CF5F505D019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491B969-9120-4C6E-AB54-3602D3309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0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0E96C5B-67C7-5B40-ACB3-37C947A40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9830" y="1213358"/>
            <a:ext cx="7292340" cy="340309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7C962A3-C398-4240-9621-2A20F3144A49}"/>
              </a:ext>
            </a:extLst>
          </p:cNvPr>
          <p:cNvSpPr txBox="1"/>
          <p:nvPr userDrawn="1"/>
        </p:nvSpPr>
        <p:spPr>
          <a:xfrm>
            <a:off x="3912870" y="4846320"/>
            <a:ext cx="436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DFB Stencil Web" panose="020B0803030500020204" pitchFamily="34" charset="77"/>
              </a:rPr>
              <a:t>HAMBURGER FUSSBALL-VERBAND</a:t>
            </a:r>
          </a:p>
        </p:txBody>
      </p:sp>
    </p:spTree>
    <p:extLst>
      <p:ext uri="{BB962C8B-B14F-4D97-AF65-F5344CB8AC3E}">
        <p14:creationId xmlns:p14="http://schemas.microsoft.com/office/powerpoint/2010/main" val="229742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hema_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0AC6564-A7B5-6F48-A014-FC1985C66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2544" y="1235002"/>
            <a:ext cx="5666911" cy="264455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FE60D46-B2B1-A942-A559-94F4BEFF6871}"/>
              </a:ext>
            </a:extLst>
          </p:cNvPr>
          <p:cNvSpPr txBox="1"/>
          <p:nvPr userDrawn="1"/>
        </p:nvSpPr>
        <p:spPr>
          <a:xfrm>
            <a:off x="2522723" y="4112611"/>
            <a:ext cx="7146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DFB Stencil Web" panose="020B0803030500020204" pitchFamily="34" charset="77"/>
              </a:rPr>
              <a:t>HERZLICH WILLKOMMEN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AFB6B5-67A4-44A8-9699-7F029000D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723" y="4882053"/>
            <a:ext cx="7146552" cy="496282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0000"/>
                </a:solidFill>
                <a:latin typeface="DFB Stencil" panose="020B0803030500020204" pitchFamily="34" charset="0"/>
              </a:defRPr>
            </a:lvl1pPr>
          </a:lstStyle>
          <a:p>
            <a:r>
              <a:rPr lang="de-DE" dirty="0"/>
              <a:t>Thema Schulung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ACDA8A0-A73D-4659-A898-3189C72F0327}"/>
              </a:ext>
            </a:extLst>
          </p:cNvPr>
          <p:cNvSpPr txBox="1"/>
          <p:nvPr userDrawn="1"/>
        </p:nvSpPr>
        <p:spPr>
          <a:xfrm>
            <a:off x="847234" y="130335"/>
            <a:ext cx="13320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Folgst Du uns schon? </a:t>
            </a:r>
          </a:p>
        </p:txBody>
      </p:sp>
      <p:pic>
        <p:nvPicPr>
          <p:cNvPr id="9" name="Grafik 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7624928-0B6F-4B34-B615-5DE015172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7762" y="170766"/>
            <a:ext cx="162545" cy="16254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491B4E4-20F2-48CD-84B7-A5183EA49E54}"/>
              </a:ext>
            </a:extLst>
          </p:cNvPr>
          <p:cNvSpPr txBox="1"/>
          <p:nvPr userDrawn="1"/>
        </p:nvSpPr>
        <p:spPr>
          <a:xfrm>
            <a:off x="4371332" y="132666"/>
            <a:ext cx="1029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@HamburgerFV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19B7C06-A8E3-4845-9E14-05D5E05B6C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57717" y="170224"/>
            <a:ext cx="160191" cy="16037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8BDD935-4219-4356-8B8E-64357E7CEAC1}"/>
              </a:ext>
            </a:extLst>
          </p:cNvPr>
          <p:cNvSpPr txBox="1"/>
          <p:nvPr userDrawn="1"/>
        </p:nvSpPr>
        <p:spPr>
          <a:xfrm>
            <a:off x="2368843" y="130088"/>
            <a:ext cx="1785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@hamburger_fussball_verband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CA6D669-5422-41BF-8197-9C798C5571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93527" y="170766"/>
            <a:ext cx="162545" cy="16254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BF1730B-A793-42BB-B94C-F31DCB14AD22}"/>
              </a:ext>
            </a:extLst>
          </p:cNvPr>
          <p:cNvSpPr txBox="1"/>
          <p:nvPr userDrawn="1"/>
        </p:nvSpPr>
        <p:spPr>
          <a:xfrm>
            <a:off x="5613124" y="133214"/>
            <a:ext cx="10032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@HamburgerFV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E267C68-F5FB-4C20-B67C-D3361C36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2407" r="22109"/>
          <a:stretch/>
        </p:blipFill>
        <p:spPr>
          <a:xfrm>
            <a:off x="6750042" y="170766"/>
            <a:ext cx="160334" cy="16254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AB89D71-3630-4037-9B2A-770A70CE119C}"/>
              </a:ext>
            </a:extLst>
          </p:cNvPr>
          <p:cNvSpPr txBox="1"/>
          <p:nvPr userDrawn="1"/>
        </p:nvSpPr>
        <p:spPr>
          <a:xfrm>
            <a:off x="6869045" y="136081"/>
            <a:ext cx="10032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@HamburgerFV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46AE009-7F8B-4AE7-A0C0-83FB9E77CB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987106" y="170224"/>
            <a:ext cx="163087" cy="16308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176C46A5-D37D-47A9-9B91-35EBE37E40B3}"/>
              </a:ext>
            </a:extLst>
          </p:cNvPr>
          <p:cNvSpPr txBox="1"/>
          <p:nvPr userDrawn="1"/>
        </p:nvSpPr>
        <p:spPr>
          <a:xfrm>
            <a:off x="8101345" y="134358"/>
            <a:ext cx="19838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 Fußball-Verband e.V.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0FE8667-AC4B-4D07-BBC8-7432291BE3F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86478" y="163352"/>
            <a:ext cx="233064" cy="16123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A415756-DA0C-427F-B592-599208E30921}"/>
              </a:ext>
            </a:extLst>
          </p:cNvPr>
          <p:cNvSpPr txBox="1"/>
          <p:nvPr userDrawn="1"/>
        </p:nvSpPr>
        <p:spPr>
          <a:xfrm>
            <a:off x="10374510" y="119303"/>
            <a:ext cx="1094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@HamburgerFV</a:t>
            </a:r>
          </a:p>
        </p:txBody>
      </p:sp>
    </p:spTree>
    <p:extLst>
      <p:ext uri="{BB962C8B-B14F-4D97-AF65-F5344CB8AC3E}">
        <p14:creationId xmlns:p14="http://schemas.microsoft.com/office/powerpoint/2010/main" val="326908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B489303-5F47-9B49-A93E-8422B2525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5F75426-63B8-0240-BB1B-C45C4CDCB8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7413" y="635085"/>
            <a:ext cx="5285115" cy="5482497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 sz="1800">
                <a:latin typeface="+mj-lt"/>
              </a:defRPr>
            </a:lvl1pPr>
            <a:lvl2pPr marL="800100" indent="-342900">
              <a:buClr>
                <a:schemeClr val="bg2"/>
              </a:buClr>
              <a:buFont typeface="+mj-lt"/>
              <a:buAutoNum type="arabicPeriod"/>
              <a:defRPr sz="1600">
                <a:latin typeface="+mj-lt"/>
              </a:defRPr>
            </a:lvl2pPr>
            <a:lvl3pPr marL="1257300" indent="-342900"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3pPr>
            <a:lvl4pPr>
              <a:buClr>
                <a:schemeClr val="bg2"/>
              </a:buClr>
              <a:buFont typeface="+mj-lt"/>
              <a:buAutoNum type="arabicPeriod"/>
              <a:defRPr sz="1200">
                <a:latin typeface="+mj-lt"/>
              </a:defRPr>
            </a:lvl4pPr>
            <a:lvl5pPr>
              <a:buClr>
                <a:schemeClr val="bg2"/>
              </a:buClr>
              <a:buFont typeface="+mj-lt"/>
              <a:buAutoNum type="arabicPeriod"/>
              <a:defRPr sz="1200">
                <a:latin typeface="+mj-lt"/>
              </a:defRPr>
            </a:lvl5pPr>
          </a:lstStyle>
          <a:p>
            <a:r>
              <a:rPr lang="de-DE" dirty="0"/>
              <a:t>Definition</a:t>
            </a:r>
          </a:p>
          <a:p>
            <a:pPr lvl="1"/>
            <a:r>
              <a:rPr lang="de-DE" dirty="0"/>
              <a:t>Unterpunkt</a:t>
            </a:r>
          </a:p>
          <a:p>
            <a:pPr lvl="0"/>
            <a:r>
              <a:rPr lang="de-DE" dirty="0"/>
              <a:t>Definition</a:t>
            </a:r>
          </a:p>
          <a:p>
            <a:pPr lvl="1"/>
            <a:r>
              <a:rPr lang="de-DE" dirty="0"/>
              <a:t>Unterpunkt</a:t>
            </a:r>
          </a:p>
          <a:p>
            <a:pPr lvl="2"/>
            <a:r>
              <a:rPr lang="de-DE" dirty="0"/>
              <a:t>Unterpunkt</a:t>
            </a:r>
          </a:p>
          <a:p>
            <a:pPr lvl="3"/>
            <a:r>
              <a:rPr lang="de-DE" dirty="0"/>
              <a:t>Unterpunkt</a:t>
            </a:r>
          </a:p>
          <a:p>
            <a:pPr lvl="4"/>
            <a:r>
              <a:rPr lang="de-DE" dirty="0"/>
              <a:t>Unterpunkt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141ADB04-3ADB-4655-90D2-889EA85F8E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9746" y="3064363"/>
            <a:ext cx="4604843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latin typeface="DFB Stencil Web" panose="020B0803030500020204" pitchFamily="34" charset="77"/>
              </a:defRPr>
            </a:lvl1pPr>
          </a:lstStyle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DFB Stencil Web" panose="020B0803030500020204" pitchFamily="34" charset="77"/>
              </a:rPr>
              <a:t>1.</a:t>
            </a:r>
            <a:r>
              <a:rPr lang="de-DE" dirty="0"/>
              <a:t> Index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3A4EC1-4092-4FD3-BCAC-8CFEF2FD69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27.10.2022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2BBB95-3520-4D86-9F8A-36CB524A85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01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3E34EF3-8553-4459-875B-8E0F639D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DFB Stencil Web" panose="020B0803030500020204" pitchFamily="34" charset="77"/>
              </a:defRPr>
            </a:lvl1pPr>
          </a:lstStyle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DFB Stencil Web" panose="020B0803030500020204" pitchFamily="34" charset="77"/>
              </a:rPr>
              <a:t>1.1.</a:t>
            </a:r>
            <a:r>
              <a:rPr lang="de-DE" dirty="0"/>
              <a:t>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4FE36-2B02-428F-8854-12781CA96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577" y="1247437"/>
            <a:ext cx="5032221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DFB Sans" panose="020B0503030500020204" pitchFamily="34" charset="0"/>
              </a:defRPr>
            </a:lvl1pPr>
            <a:lvl2pPr>
              <a:defRPr>
                <a:latin typeface="DFB Sans" panose="020B0503030500020204" pitchFamily="34" charset="0"/>
              </a:defRPr>
            </a:lvl2pPr>
            <a:lvl3pPr>
              <a:defRPr>
                <a:latin typeface="DFB Sans" panose="020B0503030500020204" pitchFamily="34" charset="0"/>
              </a:defRPr>
            </a:lvl3pPr>
            <a:lvl4pPr>
              <a:defRPr>
                <a:latin typeface="DFB Sans" panose="020B0503030500020204" pitchFamily="34" charset="0"/>
              </a:defRPr>
            </a:lvl4pPr>
            <a:lvl5pPr>
              <a:defRPr>
                <a:latin typeface="DFB Sans" panose="020B0503030500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549C2ED-17BB-4271-A429-7D23BFF5B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0203" y="1247437"/>
            <a:ext cx="5021203" cy="4870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DFB Sans" panose="020B0503030500020204" pitchFamily="34" charset="0"/>
              </a:defRPr>
            </a:lvl1pPr>
            <a:lvl2pPr>
              <a:defRPr>
                <a:latin typeface="DFB Sans" panose="020B0503030500020204" pitchFamily="34" charset="0"/>
              </a:defRPr>
            </a:lvl2pPr>
            <a:lvl3pPr>
              <a:defRPr>
                <a:latin typeface="DFB Sans" panose="020B0503030500020204" pitchFamily="34" charset="0"/>
              </a:defRPr>
            </a:lvl3pPr>
            <a:lvl4pPr>
              <a:defRPr>
                <a:latin typeface="DFB Sans" panose="020B0503030500020204" pitchFamily="34" charset="0"/>
              </a:defRPr>
            </a:lvl4pPr>
            <a:lvl5pPr>
              <a:defRPr>
                <a:latin typeface="DFB Sans" panose="020B0503030500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38E199-DE1C-4719-8D4B-ED026D16850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27.10.2022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6CBF01-7D64-4388-A721-4038B5DF5E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5431AC-D308-4678-ADDA-6EDBE82AD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7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3E34EF3-8553-4459-875B-8E0F639D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DFB Stencil Web" panose="020B0803030500020204" pitchFamily="34" charset="77"/>
              </a:defRPr>
            </a:lvl1pPr>
          </a:lstStyle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DFB Stencil Web" panose="020B0803030500020204" pitchFamily="34" charset="77"/>
              </a:rPr>
              <a:t>1.1.</a:t>
            </a:r>
            <a:r>
              <a:rPr lang="de-DE" dirty="0"/>
              <a:t>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4FE36-2B02-428F-8854-12781CA96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577" y="1836739"/>
            <a:ext cx="5032221" cy="4280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DFB Sans" panose="020B0503030500020204" pitchFamily="34" charset="0"/>
              </a:defRPr>
            </a:lvl1pPr>
            <a:lvl2pPr>
              <a:defRPr>
                <a:latin typeface="DFB Sans" panose="020B0503030500020204" pitchFamily="34" charset="0"/>
              </a:defRPr>
            </a:lvl2pPr>
            <a:lvl3pPr>
              <a:defRPr>
                <a:latin typeface="DFB Sans" panose="020B0503030500020204" pitchFamily="34" charset="0"/>
              </a:defRPr>
            </a:lvl3pPr>
            <a:lvl4pPr>
              <a:defRPr>
                <a:latin typeface="DFB Sans" panose="020B0503030500020204" pitchFamily="34" charset="0"/>
              </a:defRPr>
            </a:lvl4pPr>
            <a:lvl5pPr>
              <a:defRPr>
                <a:latin typeface="DFB Sans" panose="020B0503030500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549C2ED-17BB-4271-A429-7D23BFF5B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0203" y="1836739"/>
            <a:ext cx="5021203" cy="4280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DFB Sans" panose="020B0503030500020204" pitchFamily="34" charset="0"/>
              </a:defRPr>
            </a:lvl1pPr>
            <a:lvl2pPr>
              <a:defRPr>
                <a:latin typeface="DFB Sans" panose="020B0503030500020204" pitchFamily="34" charset="0"/>
              </a:defRPr>
            </a:lvl2pPr>
            <a:lvl3pPr>
              <a:defRPr>
                <a:latin typeface="DFB Sans" panose="020B0503030500020204" pitchFamily="34" charset="0"/>
              </a:defRPr>
            </a:lvl3pPr>
            <a:lvl4pPr>
              <a:defRPr>
                <a:latin typeface="DFB Sans" panose="020B0503030500020204" pitchFamily="34" charset="0"/>
              </a:defRPr>
            </a:lvl4pPr>
            <a:lvl5pPr>
              <a:defRPr>
                <a:latin typeface="DFB Sans" panose="020B0503030500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85AD133-3BA1-440A-AD79-3D25FFA995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102" y="1247437"/>
            <a:ext cx="5052453" cy="4357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75000"/>
                  </a:schemeClr>
                </a:solidFill>
                <a:latin typeface="DFB Stencil Web" panose="020B0803030500020204" pitchFamily="34" charset="77"/>
              </a:defRPr>
            </a:lvl1pPr>
          </a:lstStyle>
          <a:p>
            <a:r>
              <a:rPr lang="de-DE" dirty="0"/>
              <a:t>Vergleichstitel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6E727813-4E37-4B35-ADC5-39A058250B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4577" y="1247436"/>
            <a:ext cx="5052453" cy="4357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75000"/>
                  </a:schemeClr>
                </a:solidFill>
                <a:latin typeface="DFB Stencil Web" panose="020B0803030500020204" pitchFamily="34" charset="77"/>
              </a:defRPr>
            </a:lvl1pPr>
          </a:lstStyle>
          <a:p>
            <a:r>
              <a:rPr lang="de-DE" dirty="0"/>
              <a:t>Vergleichstitel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52FE9F-7263-4207-B742-C79441F9EB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27.10.2022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06D100-5082-4E51-995E-CAC0E2278A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CC279E-8E3D-4845-B591-3EF2C7004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6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3463" y="1"/>
            <a:ext cx="607853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577" y="469900"/>
            <a:ext cx="5032221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DFB Stencil Web" panose="020B0803030500020204" pitchFamily="34" charset="77"/>
              </a:defRPr>
            </a:lvl1pPr>
          </a:lstStyle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DFB Stencil Web" panose="020B0803030500020204" pitchFamily="34" charset="77"/>
              </a:rPr>
              <a:t>1.1.</a:t>
            </a:r>
            <a:r>
              <a:rPr lang="de-DE" dirty="0"/>
              <a:t> Titel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577" y="1247437"/>
            <a:ext cx="5032221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DFB Sans" panose="020B0503030500020204" pitchFamily="34" charset="0"/>
              </a:defRPr>
            </a:lvl1pPr>
            <a:lvl2pPr>
              <a:defRPr>
                <a:latin typeface="DFB Sans" panose="020B0503030500020204" pitchFamily="34" charset="0"/>
              </a:defRPr>
            </a:lvl2pPr>
            <a:lvl3pPr>
              <a:defRPr>
                <a:latin typeface="DFB Sans" panose="020B0503030500020204" pitchFamily="34" charset="0"/>
              </a:defRPr>
            </a:lvl3pPr>
            <a:lvl4pPr>
              <a:defRPr>
                <a:latin typeface="DFB Sans" panose="020B0503030500020204" pitchFamily="34" charset="0"/>
              </a:defRPr>
            </a:lvl4pPr>
            <a:lvl5pPr>
              <a:defRPr>
                <a:latin typeface="DFB Sans" panose="020B0503030500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F46BF3-C1A1-4DAB-B00C-B1DD3B9B05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27.10.2022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29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85805" y="1247437"/>
            <a:ext cx="4316618" cy="487014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577" y="469900"/>
            <a:ext cx="11012846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DFB Stencil Web" panose="020B0803030500020204" pitchFamily="34" charset="77"/>
              </a:defRPr>
            </a:lvl1pPr>
          </a:lstStyle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DFB Stencil Web" panose="020B0803030500020204" pitchFamily="34" charset="77"/>
              </a:rPr>
              <a:t>1.1.</a:t>
            </a:r>
            <a:r>
              <a:rPr lang="de-DE" dirty="0"/>
              <a:t> Titel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577" y="1247437"/>
            <a:ext cx="5032221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DFB Sans" panose="020B0503030500020204" pitchFamily="34" charset="0"/>
              </a:defRPr>
            </a:lvl1pPr>
            <a:lvl2pPr>
              <a:defRPr>
                <a:latin typeface="DFB Sans" panose="020B0503030500020204" pitchFamily="34" charset="0"/>
              </a:defRPr>
            </a:lvl2pPr>
            <a:lvl3pPr>
              <a:defRPr>
                <a:latin typeface="DFB Sans" panose="020B0503030500020204" pitchFamily="34" charset="0"/>
              </a:defRPr>
            </a:lvl3pPr>
            <a:lvl4pPr>
              <a:defRPr>
                <a:latin typeface="DFB Sans" panose="020B0503030500020204" pitchFamily="34" charset="0"/>
              </a:defRPr>
            </a:lvl4pPr>
            <a:lvl5pPr>
              <a:defRPr>
                <a:latin typeface="DFB Sans" panose="020B0503030500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F46BF3-C1A1-4DAB-B00C-B1DD3B9B05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27.10.2022</a:t>
            </a:fld>
            <a:endParaRPr lang="de-DE" dirty="0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8F00DE7B-E6CE-4070-B6C6-CC52FD0DFD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440173" y="6452963"/>
            <a:ext cx="2161275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68A5DA-14F9-4BE9-90B7-C9845719E9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6">
            <a:extLst>
              <a:ext uri="{FF2B5EF4-FFF2-40B4-BE49-F238E27FC236}">
                <a16:creationId xmlns:a16="http://schemas.microsoft.com/office/drawing/2014/main" id="{DF7EFFB9-B1CE-463B-A245-ED85692122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DFB Stencil Web" panose="020B0803030500020204" pitchFamily="34" charset="77"/>
              </a:defRPr>
            </a:lvl1pPr>
          </a:lstStyle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DFB Stencil Web" panose="020B0803030500020204" pitchFamily="34" charset="77"/>
              </a:rPr>
              <a:t>1.1.</a:t>
            </a:r>
            <a:r>
              <a:rPr lang="de-DE" dirty="0"/>
              <a:t> Titel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0D9AFF4-4171-49AB-99C9-86B48C513C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9577" y="1247437"/>
            <a:ext cx="11007304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DFB Sans" panose="020B0503030500020204" pitchFamily="34" charset="0"/>
              </a:defRPr>
            </a:lvl1pPr>
            <a:lvl2pPr>
              <a:defRPr>
                <a:latin typeface="DFB Sans" panose="020B0503030500020204" pitchFamily="34" charset="0"/>
              </a:defRPr>
            </a:lvl2pPr>
            <a:lvl3pPr>
              <a:defRPr>
                <a:latin typeface="DFB Sans" panose="020B0503030500020204" pitchFamily="34" charset="0"/>
              </a:defRPr>
            </a:lvl3pPr>
            <a:lvl4pPr>
              <a:defRPr>
                <a:latin typeface="DFB Sans" panose="020B0503030500020204" pitchFamily="34" charset="0"/>
              </a:defRPr>
            </a:lvl4pPr>
            <a:lvl5pPr>
              <a:defRPr>
                <a:latin typeface="DFB Sans" panose="020B0503030500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7A33AA-59A7-4566-8014-22940790BD9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27.10.2022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324F2E-A7AE-4E13-A4A6-B4137B4D86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6DE29A-C7B9-4D6E-BA5B-18C4B2B4D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2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F524695-EC16-4DD6-A595-93DCB7AAB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DFB Stencil Web" panose="020B0803030500020204" pitchFamily="34" charset="77"/>
              </a:defRPr>
            </a:lvl1pPr>
          </a:lstStyle>
          <a:p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DFB Stencil Web" panose="020B0803030500020204" pitchFamily="34" charset="77"/>
              </a:rPr>
              <a:t>1.1.</a:t>
            </a:r>
            <a:r>
              <a:rPr lang="de-DE" dirty="0"/>
              <a:t> Titel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D641647-0BC7-416A-9A6D-DD84E886B72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423988"/>
            <a:ext cx="12192000" cy="54340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99476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20510A7-A779-544F-BBEA-15991727B0B1}"/>
              </a:ext>
            </a:extLst>
          </p:cNvPr>
          <p:cNvSpPr/>
          <p:nvPr userDrawn="1"/>
        </p:nvSpPr>
        <p:spPr>
          <a:xfrm>
            <a:off x="1" y="6716487"/>
            <a:ext cx="12192000" cy="1415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4D1AC7-98A6-469E-8A7F-2EDBBDF3F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0550" y="6467475"/>
            <a:ext cx="2161276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B34C707E-6337-481F-9269-7E745BD5A907}" type="datetimeFigureOut">
              <a:rPr lang="de-DE" smtClean="0"/>
              <a:pPr/>
              <a:t>27.10.2022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F140B8-6F00-48CB-9D9D-BD9EE12A7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0173" y="6452963"/>
            <a:ext cx="2161275" cy="268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331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8" r:id="rId5"/>
    <p:sldLayoutId id="2147483653" r:id="rId6"/>
    <p:sldLayoutId id="2147483659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60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16A9B01-5E5C-12B6-B480-E7BF11815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3000" b="1" dirty="0"/>
              <a:t>In welchen Situationen ist eine Verwarnung zwingend? </a:t>
            </a:r>
          </a:p>
          <a:p>
            <a:endParaRPr lang="de-DE" sz="3000" b="1" dirty="0"/>
          </a:p>
          <a:p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BAEF33-D08E-4EAB-344B-F189DF7230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Übertriebener Torjubel</a:t>
            </a:r>
            <a:br>
              <a:rPr lang="de-DE" dirty="0"/>
            </a:br>
            <a:r>
              <a:rPr lang="de-DE" dirty="0"/>
              <a:t>z.B. Zaun hoch klettern; Zuschauern nähern (Sicherheitsproblem);</a:t>
            </a:r>
            <a:br>
              <a:rPr lang="de-DE" dirty="0"/>
            </a:br>
            <a:r>
              <a:rPr lang="de-DE" dirty="0"/>
              <a:t>provozierende Gesten;</a:t>
            </a:r>
            <a:br>
              <a:rPr lang="de-DE" dirty="0"/>
            </a:br>
            <a:r>
              <a:rPr lang="de-DE" dirty="0"/>
              <a:t>Trikot ausziehen </a:t>
            </a:r>
          </a:p>
          <a:p>
            <a:r>
              <a:rPr lang="de-DE" dirty="0"/>
              <a:t>Spielverzögerung </a:t>
            </a:r>
            <a:br>
              <a:rPr lang="de-DE" dirty="0"/>
            </a:br>
            <a:r>
              <a:rPr lang="de-DE" dirty="0"/>
              <a:t>z.B. bei Auswechselung;</a:t>
            </a:r>
            <a:br>
              <a:rPr lang="de-DE" dirty="0"/>
            </a:br>
            <a:r>
              <a:rPr lang="de-DE" dirty="0"/>
              <a:t>Einwurf; Ball wegschießen;</a:t>
            </a:r>
            <a:br>
              <a:rPr lang="de-DE" dirty="0"/>
            </a:br>
            <a:r>
              <a:rPr lang="de-DE" dirty="0"/>
              <a:t>Ballfreigabe blockieren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72A455-1A5A-7D70-DB21-D81A0E849A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Missachten des vorgeschriebenen Abstandes bei Freistoß, Eckstoß, Einwurf, SR-Ball </a:t>
            </a:r>
          </a:p>
          <a:p>
            <a:r>
              <a:rPr lang="de-DE" dirty="0"/>
              <a:t>SR gibt Hinweis, dass er den Mauerabstand herstellt und anpfeift; Ball wird trotzdem gespielt</a:t>
            </a:r>
          </a:p>
          <a:p>
            <a:r>
              <a:rPr lang="de-DE" dirty="0"/>
              <a:t>Betreten oder Verlassen des Spielfeldes ohne SR-Erlaubnis</a:t>
            </a:r>
          </a:p>
          <a:p>
            <a:r>
              <a:rPr lang="de-DE" dirty="0"/>
              <a:t>Wiederholtes Verstoßen gegen die Spielregeln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34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098A90D-A0FD-AA5F-642F-D11590E6D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3000" b="1" dirty="0"/>
              <a:t>In welchen Situationen ist eine Verwarnung zwingend? </a:t>
            </a:r>
          </a:p>
          <a:p>
            <a:endParaRPr lang="de-DE" sz="3000" b="1" dirty="0"/>
          </a:p>
          <a:p>
            <a:endParaRPr lang="de-DE" sz="3000" dirty="0"/>
          </a:p>
          <a:p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06AD1-0DED-7237-23B8-8011B03FF7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Unerlaubte Markierungen anbringen z.B. Torwart</a:t>
            </a:r>
          </a:p>
          <a:p>
            <a:r>
              <a:rPr lang="de-DE" dirty="0"/>
              <a:t>Absichtlich einen Trick einleiten </a:t>
            </a:r>
            <a:br>
              <a:rPr lang="de-DE" dirty="0"/>
            </a:br>
            <a:r>
              <a:rPr lang="de-DE" dirty="0"/>
              <a:t>z.B. bei Freistoß oder Abstoß</a:t>
            </a:r>
          </a:p>
        </p:txBody>
      </p:sp>
    </p:spTree>
    <p:extLst>
      <p:ext uri="{BB962C8B-B14F-4D97-AF65-F5344CB8AC3E}">
        <p14:creationId xmlns:p14="http://schemas.microsoft.com/office/powerpoint/2010/main" val="404383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61F99C6-6CB3-E306-D57D-BF275CA4D6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3000" b="1" dirty="0"/>
              <a:t>In welchen Situationen ist ein Feldverweis zwingend? </a:t>
            </a:r>
          </a:p>
          <a:p>
            <a:endParaRPr lang="de-DE" sz="3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2FD5F3-1E53-F22F-6099-959ABFF364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Strafbares Handspiel zur Torverhinderung </a:t>
            </a:r>
          </a:p>
          <a:p>
            <a:r>
              <a:rPr lang="de-DE" dirty="0"/>
              <a:t>Verhindern einer offensichtlichen Torchance DOGSO (</a:t>
            </a:r>
            <a:r>
              <a:rPr lang="de-DE" dirty="0" err="1"/>
              <a:t>Denying</a:t>
            </a:r>
            <a:r>
              <a:rPr lang="de-DE" dirty="0"/>
              <a:t> an </a:t>
            </a:r>
            <a:r>
              <a:rPr lang="de-DE" dirty="0" err="1"/>
              <a:t>obvious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opportunity</a:t>
            </a:r>
            <a:r>
              <a:rPr lang="de-DE" dirty="0"/>
              <a:t>)</a:t>
            </a:r>
          </a:p>
          <a:p>
            <a:r>
              <a:rPr lang="de-DE" dirty="0"/>
              <a:t>Notbremse im Strafraum, gegnerorientiertes Vergehen</a:t>
            </a:r>
          </a:p>
          <a:p>
            <a:r>
              <a:rPr lang="de-DE" dirty="0"/>
              <a:t>Vergehen mit übertriebener Härte / grobes Foulspiel </a:t>
            </a:r>
          </a:p>
          <a:p>
            <a:r>
              <a:rPr lang="de-DE" dirty="0"/>
              <a:t>Tätlichkeit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A3FAB1-6F65-FBAB-8022-BDCFD58F27D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Armeinsatz als „Waffe“</a:t>
            </a:r>
          </a:p>
          <a:p>
            <a:r>
              <a:rPr lang="de-DE" dirty="0"/>
              <a:t>Beißen / Spucken</a:t>
            </a:r>
          </a:p>
          <a:p>
            <a:r>
              <a:rPr lang="de-DE" dirty="0"/>
              <a:t>Anstößige, beleidigende, schmähende Äußerungen </a:t>
            </a:r>
          </a:p>
          <a:p>
            <a:r>
              <a:rPr lang="de-DE" dirty="0"/>
              <a:t>Zweite Verwarnung im Spiel – gelb/rot </a:t>
            </a:r>
          </a:p>
        </p:txBody>
      </p:sp>
    </p:spTree>
    <p:extLst>
      <p:ext uri="{BB962C8B-B14F-4D97-AF65-F5344CB8AC3E}">
        <p14:creationId xmlns:p14="http://schemas.microsoft.com/office/powerpoint/2010/main" val="79977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0E746B-1983-1ADE-525F-D0C8CC7D9B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Regelarbeit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5FC7BD0-423A-2763-D699-6426C70050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17563" y="1295343"/>
            <a:ext cx="11052083" cy="4714932"/>
          </a:xfrm>
        </p:spPr>
      </p:pic>
    </p:spTree>
    <p:extLst>
      <p:ext uri="{BB962C8B-B14F-4D97-AF65-F5344CB8AC3E}">
        <p14:creationId xmlns:p14="http://schemas.microsoft.com/office/powerpoint/2010/main" val="196001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26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B7C1D14-CA33-2B1D-DB12-C34849501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Unsere Themen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946688-6054-0454-70E2-8C96C42E5B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Ausgabe Regelhefte </a:t>
            </a:r>
          </a:p>
          <a:p>
            <a:r>
              <a:rPr lang="de-DE" dirty="0"/>
              <a:t>Anwärterlehrgang</a:t>
            </a:r>
          </a:p>
          <a:p>
            <a:r>
              <a:rPr lang="de-DE" dirty="0"/>
              <a:t>Ehrungen</a:t>
            </a:r>
          </a:p>
          <a:p>
            <a:r>
              <a:rPr lang="de-DE"/>
              <a:t>BSA </a:t>
            </a:r>
            <a:r>
              <a:rPr lang="de-DE" dirty="0"/>
              <a:t>Homepage: www.bsaunterelbe.webador.de</a:t>
            </a:r>
          </a:p>
          <a:p>
            <a:r>
              <a:rPr lang="de-DE" dirty="0"/>
              <a:t>Änderung bei den Lehrabenden </a:t>
            </a:r>
            <a:r>
              <a:rPr lang="de-DE" u="sng" dirty="0"/>
              <a:t>ab sofort</a:t>
            </a:r>
          </a:p>
          <a:p>
            <a:r>
              <a:rPr lang="de-DE" dirty="0"/>
              <a:t>Eure Themen</a:t>
            </a:r>
          </a:p>
          <a:p>
            <a:r>
              <a:rPr lang="de-DE" dirty="0"/>
              <a:t>Lehrabend: „Gamemanagement &amp; Disziplinarkontrolle“</a:t>
            </a:r>
            <a:br>
              <a:rPr lang="de-DE" dirty="0"/>
            </a:br>
            <a:r>
              <a:rPr lang="de-DE" dirty="0"/>
              <a:t>Gruppenarbeit und Vorstellung der Ergebnisse </a:t>
            </a:r>
          </a:p>
          <a:p>
            <a:r>
              <a:rPr lang="de-DE" dirty="0"/>
              <a:t>Neue Regelarbeit im DFB-Online-Lernen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FBF8C90-540B-B4C4-CC64-5E443E528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29" t="7194" r="37669" b="3843"/>
          <a:stretch/>
        </p:blipFill>
        <p:spPr>
          <a:xfrm>
            <a:off x="8498049" y="1247437"/>
            <a:ext cx="2139192" cy="30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9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A269822-6B33-4910-B6BA-D49EAE9C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Gamemanagement &amp; Disziplinarkontrolle </a:t>
            </a:r>
          </a:p>
        </p:txBody>
      </p:sp>
    </p:spTree>
    <p:extLst>
      <p:ext uri="{BB962C8B-B14F-4D97-AF65-F5344CB8AC3E}">
        <p14:creationId xmlns:p14="http://schemas.microsoft.com/office/powerpoint/2010/main" val="286680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AFE9453-F1D8-04C5-BEBF-B7351FA5FF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Gamemanagement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C209B-B297-AC89-BC3E-C37491F4C5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Spielverständnis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79EC2A-B95D-CBA6-15D9-2C8E00A039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Erkennen des Spielcharakters</a:t>
            </a:r>
          </a:p>
          <a:p>
            <a:r>
              <a:rPr lang="de-DE" dirty="0"/>
              <a:t>Situationsorientiertes Vorgehen</a:t>
            </a:r>
          </a:p>
          <a:p>
            <a:r>
              <a:rPr lang="de-DE" dirty="0"/>
              <a:t>Antizipation / Prävention </a:t>
            </a:r>
          </a:p>
          <a:p>
            <a:r>
              <a:rPr lang="de-DE" dirty="0"/>
              <a:t>Vorteil / Verzögerter Pfiff</a:t>
            </a:r>
          </a:p>
          <a:p>
            <a:r>
              <a:rPr lang="de-DE" dirty="0"/>
              <a:t>Regelkonformität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D3BCC6E-4300-29E3-96B3-84A374B6B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29" t="7194" r="37669" b="3843"/>
          <a:stretch/>
        </p:blipFill>
        <p:spPr>
          <a:xfrm>
            <a:off x="1895913" y="2036909"/>
            <a:ext cx="2684477" cy="38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623B59F-4F75-2428-4ACC-19CE7D603B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Gamemanegement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ED3A47-9C91-9329-0DFC-0109BC365B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577" y="1247437"/>
            <a:ext cx="5032221" cy="2544387"/>
          </a:xfrm>
        </p:spPr>
        <p:txBody>
          <a:bodyPr/>
          <a:lstStyle/>
          <a:p>
            <a:r>
              <a:rPr lang="de-DE" dirty="0"/>
              <a:t>Zweikampfbewertung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7756C7-77FC-6C0E-78D6-C4644CF310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0203" y="1247438"/>
            <a:ext cx="5021203" cy="2770890"/>
          </a:xfrm>
        </p:spPr>
        <p:txBody>
          <a:bodyPr/>
          <a:lstStyle/>
          <a:p>
            <a:r>
              <a:rPr lang="de-DE" dirty="0"/>
              <a:t>Fußvergehen </a:t>
            </a:r>
          </a:p>
          <a:p>
            <a:r>
              <a:rPr lang="de-DE" dirty="0"/>
              <a:t>Oberkörpervergehen</a:t>
            </a:r>
          </a:p>
          <a:p>
            <a:r>
              <a:rPr lang="de-DE" dirty="0"/>
              <a:t>Handspiel</a:t>
            </a:r>
          </a:p>
          <a:p>
            <a:r>
              <a:rPr lang="de-DE" dirty="0"/>
              <a:t>Simulation</a:t>
            </a:r>
          </a:p>
          <a:p>
            <a:r>
              <a:rPr lang="de-DE" dirty="0"/>
              <a:t>Spielfortsetzungen 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71DE39-FF64-9A69-3279-DAB3B337E92E}"/>
              </a:ext>
            </a:extLst>
          </p:cNvPr>
          <p:cNvSpPr txBox="1"/>
          <p:nvPr/>
        </p:nvSpPr>
        <p:spPr>
          <a:xfrm>
            <a:off x="1082180" y="5176117"/>
            <a:ext cx="989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b="1" i="1" dirty="0">
                <a:solidFill>
                  <a:srgbClr val="FF0000"/>
                </a:solidFill>
              </a:rPr>
              <a:t>Ziel: </a:t>
            </a:r>
          </a:p>
          <a:p>
            <a:pPr marL="0" indent="0" algn="ctr">
              <a:buNone/>
            </a:pPr>
            <a:r>
              <a:rPr lang="de-DE" b="1" i="1" dirty="0">
                <a:solidFill>
                  <a:srgbClr val="FF0000"/>
                </a:solidFill>
              </a:rPr>
              <a:t>„Fit sein in den Regeln und diese in der Praxis schnell und richtig anwenden können.“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054A9D-857A-7715-B05A-F40014850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54" y="2109642"/>
            <a:ext cx="3967994" cy="26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4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CBFC4B-8B8D-39C5-89CC-F97D0D546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Disziplinarkontrolle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5DFB5F-A8F9-84F4-5438-F096914ECD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Disziplinarkonzept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3A8354-6603-6821-14F6-B1A69E2ED6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Ansprache </a:t>
            </a:r>
          </a:p>
          <a:p>
            <a:r>
              <a:rPr lang="de-DE" dirty="0"/>
              <a:t>Ermahnung </a:t>
            </a:r>
          </a:p>
          <a:p>
            <a:r>
              <a:rPr lang="de-DE" dirty="0"/>
              <a:t>Verwarnung </a:t>
            </a:r>
          </a:p>
          <a:p>
            <a:r>
              <a:rPr lang="de-DE" dirty="0"/>
              <a:t>Feldverweis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00A8D5-2221-5F15-AA93-11D5A3553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39" y="2157247"/>
            <a:ext cx="4337896" cy="28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4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5330361-E589-003F-ED47-2B56DB479A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577" y="469900"/>
            <a:ext cx="11007304" cy="696170"/>
          </a:xfrm>
        </p:spPr>
        <p:txBody>
          <a:bodyPr/>
          <a:lstStyle/>
          <a:p>
            <a:r>
              <a:rPr lang="de-DE" dirty="0"/>
              <a:t>TEAMWORK: 30Min.,Präsentation der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BC1D7D-81F1-CBD8-9994-747D064715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In welchen Situationen gibt es einen direkten bzw. indirekten Freistoß? </a:t>
            </a:r>
          </a:p>
          <a:p>
            <a:r>
              <a:rPr lang="de-DE" dirty="0"/>
              <a:t>Wie signalisiert ein SR, dass es einen indirekten Freistoß gibt?</a:t>
            </a:r>
          </a:p>
          <a:p>
            <a:r>
              <a:rPr lang="de-DE" dirty="0"/>
              <a:t>Wie kann der SRA bei der Entscheidungsfindung unterstützen? </a:t>
            </a:r>
          </a:p>
          <a:p>
            <a:r>
              <a:rPr lang="de-DE" dirty="0"/>
              <a:t>Was ist bei der Mauerstellung zu beachten? </a:t>
            </a:r>
          </a:p>
          <a:p>
            <a:r>
              <a:rPr lang="de-DE" dirty="0"/>
              <a:t>Welche Pflichtpfiffe gibt es? </a:t>
            </a:r>
          </a:p>
          <a:p>
            <a:r>
              <a:rPr lang="de-DE" dirty="0"/>
              <a:t>Was ist die Besonderheit, wenn ein SR-Ball im Strafraum gegeben wird? 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3089FF-8DB9-FD6A-4918-570176358A8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Wo liegt der Unterschied zwischen Ansprache und Ermahnung? </a:t>
            </a:r>
            <a:br>
              <a:rPr lang="de-DE" dirty="0"/>
            </a:br>
            <a:r>
              <a:rPr lang="de-DE" dirty="0"/>
              <a:t>Nenne Praxisbeispiele </a:t>
            </a:r>
          </a:p>
          <a:p>
            <a:r>
              <a:rPr lang="de-DE" dirty="0"/>
              <a:t>In welchen Situationen ist eine Verwarnung zwingend? </a:t>
            </a:r>
          </a:p>
          <a:p>
            <a:r>
              <a:rPr lang="de-DE" dirty="0"/>
              <a:t>In welchen Situationen ist ein Feldverweis zwingend? </a:t>
            </a:r>
          </a:p>
          <a:p>
            <a:r>
              <a:rPr lang="de-DE" dirty="0"/>
              <a:t>Was ist bei der Aussprache einer persönlichen Strafe zu beachten? </a:t>
            </a:r>
          </a:p>
          <a:p>
            <a:r>
              <a:rPr lang="de-DE" dirty="0"/>
              <a:t>Was ist zu beachten, wenn eine persönliche Strafe ausgesprochen wurde und der Gegner kurz behandelt wurde?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1171DA-61C2-92F3-5A04-9C14FD44BC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Gamemanagement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3CD3E13-C2DE-4C84-AD6C-188601F778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Disziplinarkonzept</a:t>
            </a:r>
          </a:p>
        </p:txBody>
      </p:sp>
    </p:spTree>
    <p:extLst>
      <p:ext uri="{BB962C8B-B14F-4D97-AF65-F5344CB8AC3E}">
        <p14:creationId xmlns:p14="http://schemas.microsoft.com/office/powerpoint/2010/main" val="113054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F83DCE-F6CD-A154-5257-8A9E4C7C57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3000" b="1" dirty="0"/>
              <a:t>Wo liegt der Unterschied zwischen Ansprache und Ermahnung? 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A1667-5F2C-F4E3-71B7-032B8ACDFD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Unauffällig „im Vorbeigehen“</a:t>
            </a:r>
          </a:p>
          <a:p>
            <a:r>
              <a:rPr lang="de-DE" dirty="0"/>
              <a:t>Hinweis auf Fehlverhalten geben </a:t>
            </a:r>
          </a:p>
          <a:p>
            <a:r>
              <a:rPr lang="de-DE" dirty="0"/>
              <a:t>Präventiv 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CD60C6-94F7-EEB8-AFF1-3EF6A429DF7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In einer Spielunterbrechung</a:t>
            </a:r>
          </a:p>
          <a:p>
            <a:r>
              <a:rPr lang="de-DE" dirty="0"/>
              <a:t>Außenwirksame Ansprache </a:t>
            </a:r>
          </a:p>
          <a:p>
            <a:r>
              <a:rPr lang="de-DE" dirty="0"/>
              <a:t>Persönlichen Strafe bald möglich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6B8B03B-2D26-094B-A1C7-E3EDFA0246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Ansprache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2A7D26B-3D3A-B33E-CEDB-8283248497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Ermahnung</a:t>
            </a:r>
          </a:p>
        </p:txBody>
      </p:sp>
    </p:spTree>
    <p:extLst>
      <p:ext uri="{BB962C8B-B14F-4D97-AF65-F5344CB8AC3E}">
        <p14:creationId xmlns:p14="http://schemas.microsoft.com/office/powerpoint/2010/main" val="47939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BA43910-1C38-5179-64C9-8121B34E89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3000" b="1" dirty="0"/>
              <a:t>In welchen Situationen ist eine Verwarnung zwingend? </a:t>
            </a:r>
          </a:p>
          <a:p>
            <a:endParaRPr lang="de-DE" sz="3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0F6215-D016-5DFF-338E-8C978F175E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Taktisches Foul / Verhindern einer aussichtsreichen Angriffssituation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going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box“ </a:t>
            </a:r>
            <a:br>
              <a:rPr lang="de-DE" dirty="0"/>
            </a:br>
            <a:r>
              <a:rPr lang="de-DE" dirty="0"/>
              <a:t>„a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“ </a:t>
            </a:r>
          </a:p>
          <a:p>
            <a:r>
              <a:rPr lang="de-DE" dirty="0"/>
              <a:t>Verhindern einer offensichtlichen Torchance </a:t>
            </a:r>
          </a:p>
          <a:p>
            <a:r>
              <a:rPr lang="de-DE" dirty="0"/>
              <a:t>Rücksichtsloses Foulspiel, z.B. „Stempeln“</a:t>
            </a:r>
          </a:p>
          <a:p>
            <a:r>
              <a:rPr lang="de-DE" dirty="0"/>
              <a:t>Notbremse im Strafraum, ballorientiertes Vergehen</a:t>
            </a:r>
          </a:p>
          <a:p>
            <a:r>
              <a:rPr lang="de-DE" dirty="0"/>
              <a:t>Armeinsatz als „Werkzeug“</a:t>
            </a:r>
          </a:p>
          <a:p>
            <a:r>
              <a:rPr lang="de-DE" dirty="0"/>
              <a:t>Gefährliches Spiel mit Kontakt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3D0866-FE46-EBDD-BBD5-235581A9357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Unsportlichkeit / Meckern</a:t>
            </a:r>
          </a:p>
          <a:p>
            <a:r>
              <a:rPr lang="de-DE" dirty="0"/>
              <a:t>Unsportliches, strafbares Handspiel</a:t>
            </a:r>
          </a:p>
          <a:p>
            <a:r>
              <a:rPr lang="de-DE" dirty="0"/>
              <a:t>Strafbares Handspiel beim Torschuss</a:t>
            </a:r>
          </a:p>
          <a:p>
            <a:r>
              <a:rPr lang="de-DE" dirty="0"/>
              <a:t>Handspiel mit Torerzielung </a:t>
            </a:r>
          </a:p>
          <a:p>
            <a:r>
              <a:rPr lang="de-DE" dirty="0"/>
              <a:t>Vortäuschen einer Verletzung oder eines Fouls (Schwalbe)</a:t>
            </a:r>
          </a:p>
          <a:p>
            <a:r>
              <a:rPr lang="de-DE" dirty="0"/>
              <a:t>Respektloses Verhalten</a:t>
            </a:r>
          </a:p>
          <a:p>
            <a:r>
              <a:rPr lang="de-DE" dirty="0"/>
              <a:t>Protestieren durch Worte oder Handlungen </a:t>
            </a:r>
          </a:p>
        </p:txBody>
      </p:sp>
    </p:spTree>
    <p:extLst>
      <p:ext uri="{BB962C8B-B14F-4D97-AF65-F5344CB8AC3E}">
        <p14:creationId xmlns:p14="http://schemas.microsoft.com/office/powerpoint/2010/main" val="221251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FV">
      <a:dk1>
        <a:sysClr val="windowText" lastClr="000000"/>
      </a:dk1>
      <a:lt1>
        <a:srgbClr val="FFFFFF"/>
      </a:lt1>
      <a:dk2>
        <a:srgbClr val="E73331"/>
      </a:dk2>
      <a:lt2>
        <a:srgbClr val="B2B2B2"/>
      </a:lt2>
      <a:accent1>
        <a:srgbClr val="E73331"/>
      </a:accent1>
      <a:accent2>
        <a:srgbClr val="B2B2B2"/>
      </a:accent2>
      <a:accent3>
        <a:srgbClr val="000000"/>
      </a:accent3>
      <a:accent4>
        <a:srgbClr val="FFFFFF"/>
      </a:accent4>
      <a:accent5>
        <a:srgbClr val="FF0000"/>
      </a:accent5>
      <a:accent6>
        <a:srgbClr val="B2B2B2"/>
      </a:accent6>
      <a:hlink>
        <a:srgbClr val="0000FF"/>
      </a:hlink>
      <a:folHlink>
        <a:srgbClr val="800080"/>
      </a:folHlink>
    </a:clrScheme>
    <a:fontScheme name="DFB">
      <a:majorFont>
        <a:latin typeface="DFB Stencil"/>
        <a:ea typeface=""/>
        <a:cs typeface=""/>
      </a:majorFont>
      <a:minorFont>
        <a:latin typeface="DF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V-Master.potx" id="{96B5D65A-8216-4EEE-BC38-3389E86C0CAF}" vid="{EDC7CE95-E9D7-44CE-B6F1-3B59F7C021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544b78-d2fe-4721-b089-f0300ac5e052" xsi:nil="true"/>
    <lcf76f155ced4ddcb4097134ff3c332f xmlns="d799a71d-ab3b-4f7a-bb83-bd09312d93e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A3CA069E7FB449A1B75490458A12C5" ma:contentTypeVersion="13" ma:contentTypeDescription="Ein neues Dokument erstellen." ma:contentTypeScope="" ma:versionID="bafb90cf3ddece9c1f7f1fa84ec0b7fc">
  <xsd:schema xmlns:xsd="http://www.w3.org/2001/XMLSchema" xmlns:xs="http://www.w3.org/2001/XMLSchema" xmlns:p="http://schemas.microsoft.com/office/2006/metadata/properties" xmlns:ns2="d799a71d-ab3b-4f7a-bb83-bd09312d93ed" xmlns:ns3="58544b78-d2fe-4721-b089-f0300ac5e052" targetNamespace="http://schemas.microsoft.com/office/2006/metadata/properties" ma:root="true" ma:fieldsID="1c0397f0d77e58b2603e58582fb0f44f" ns2:_="" ns3:_="">
    <xsd:import namespace="d799a71d-ab3b-4f7a-bb83-bd09312d93ed"/>
    <xsd:import namespace="58544b78-d2fe-4721-b089-f0300ac5e0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9a71d-ab3b-4f7a-bb83-bd09312d9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75156b30-f706-46d6-b2ab-34cd215136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44b78-d2fe-4721-b089-f0300ac5e05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5346758-e12f-437f-a600-1fe5a53e067b}" ma:internalName="TaxCatchAll" ma:showField="CatchAllData" ma:web="58544b78-d2fe-4721-b089-f0300ac5e0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E80501-8590-4885-AD1A-D3AEC93A486B}">
  <ds:schemaRefs>
    <ds:schemaRef ds:uri="http://schemas.microsoft.com/office/2006/metadata/properties"/>
    <ds:schemaRef ds:uri="http://schemas.microsoft.com/office/infopath/2007/PartnerControls"/>
    <ds:schemaRef ds:uri="58544b78-d2fe-4721-b089-f0300ac5e052"/>
    <ds:schemaRef ds:uri="d799a71d-ab3b-4f7a-bb83-bd09312d93ed"/>
  </ds:schemaRefs>
</ds:datastoreItem>
</file>

<file path=customXml/itemProps2.xml><?xml version="1.0" encoding="utf-8"?>
<ds:datastoreItem xmlns:ds="http://schemas.openxmlformats.org/officeDocument/2006/customXml" ds:itemID="{B680DA66-56F5-4CE0-97B4-813088530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0445A3-C591-4DA8-A556-FA170D47C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99a71d-ab3b-4f7a-bb83-bd09312d93ed"/>
    <ds:schemaRef ds:uri="58544b78-d2fe-4721-b089-f0300ac5e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HFV-Master</Template>
  <TotalTime>0</TotalTime>
  <Words>514</Words>
  <Application>Microsoft Office PowerPoint</Application>
  <PresentationFormat>Breitbild</PresentationFormat>
  <Paragraphs>93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DFB Sans</vt:lpstr>
      <vt:lpstr>DFB Stencil</vt:lpstr>
      <vt:lpstr>DFB Stencil Web</vt:lpstr>
      <vt:lpstr>Office</vt:lpstr>
      <vt:lpstr>PowerPoint-Präsentation</vt:lpstr>
      <vt:lpstr>PowerPoint-Präsentation</vt:lpstr>
      <vt:lpstr>Gamemanagement &amp; Disziplinarkontrolle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Jacqueline Herrmann</dc:creator>
  <cp:lastModifiedBy>Jacqueline Herrmann</cp:lastModifiedBy>
  <cp:revision>11</cp:revision>
  <dcterms:created xsi:type="dcterms:W3CDTF">2022-10-03T20:08:49Z</dcterms:created>
  <dcterms:modified xsi:type="dcterms:W3CDTF">2022-10-27T08:56:56Z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0x0101005AA3CA069E7FB449A1B75490458A12C5</vt:lpwstr>
  </property>
</Properties>
</file>